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7" r:id="rId7"/>
    <p:sldId id="262" r:id="rId8"/>
    <p:sldId id="263" r:id="rId9"/>
    <p:sldId id="264" r:id="rId10"/>
    <p:sldId id="265" r:id="rId11"/>
    <p:sldId id="268"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90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B8D918-8443-49CC-A69E-8AF359F6313A}"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46709-C34E-41D9-980B-CE3A1CE6CB6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403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8D918-8443-49CC-A69E-8AF359F6313A}"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46709-C34E-41D9-980B-CE3A1CE6CB64}" type="slidenum">
              <a:rPr lang="en-US" smtClean="0"/>
              <a:t>‹#›</a:t>
            </a:fld>
            <a:endParaRPr lang="en-US"/>
          </a:p>
        </p:txBody>
      </p:sp>
    </p:spTree>
    <p:extLst>
      <p:ext uri="{BB962C8B-B14F-4D97-AF65-F5344CB8AC3E}">
        <p14:creationId xmlns:p14="http://schemas.microsoft.com/office/powerpoint/2010/main" val="267369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8D918-8443-49CC-A69E-8AF359F6313A}"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46709-C34E-41D9-980B-CE3A1CE6CB64}" type="slidenum">
              <a:rPr lang="en-US" smtClean="0"/>
              <a:t>‹#›</a:t>
            </a:fld>
            <a:endParaRPr lang="en-US"/>
          </a:p>
        </p:txBody>
      </p:sp>
    </p:spTree>
    <p:extLst>
      <p:ext uri="{BB962C8B-B14F-4D97-AF65-F5344CB8AC3E}">
        <p14:creationId xmlns:p14="http://schemas.microsoft.com/office/powerpoint/2010/main" val="4080098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B8D918-8443-49CC-A69E-8AF359F6313A}"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46709-C34E-41D9-980B-CE3A1CE6CB64}" type="slidenum">
              <a:rPr lang="en-US" smtClean="0"/>
              <a:t>‹#›</a:t>
            </a:fld>
            <a:endParaRPr lang="en-US"/>
          </a:p>
        </p:txBody>
      </p:sp>
    </p:spTree>
    <p:extLst>
      <p:ext uri="{BB962C8B-B14F-4D97-AF65-F5344CB8AC3E}">
        <p14:creationId xmlns:p14="http://schemas.microsoft.com/office/powerpoint/2010/main" val="228135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B8D918-8443-49CC-A69E-8AF359F6313A}"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46709-C34E-41D9-980B-CE3A1CE6CB6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44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B8D918-8443-49CC-A69E-8AF359F6313A}"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46709-C34E-41D9-980B-CE3A1CE6CB64}" type="slidenum">
              <a:rPr lang="en-US" smtClean="0"/>
              <a:t>‹#›</a:t>
            </a:fld>
            <a:endParaRPr lang="en-US"/>
          </a:p>
        </p:txBody>
      </p:sp>
    </p:spTree>
    <p:extLst>
      <p:ext uri="{BB962C8B-B14F-4D97-AF65-F5344CB8AC3E}">
        <p14:creationId xmlns:p14="http://schemas.microsoft.com/office/powerpoint/2010/main" val="161055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B8D918-8443-49CC-A69E-8AF359F6313A}"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A46709-C34E-41D9-980B-CE3A1CE6CB64}" type="slidenum">
              <a:rPr lang="en-US" smtClean="0"/>
              <a:t>‹#›</a:t>
            </a:fld>
            <a:endParaRPr lang="en-US"/>
          </a:p>
        </p:txBody>
      </p:sp>
    </p:spTree>
    <p:extLst>
      <p:ext uri="{BB962C8B-B14F-4D97-AF65-F5344CB8AC3E}">
        <p14:creationId xmlns:p14="http://schemas.microsoft.com/office/powerpoint/2010/main" val="87781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B8D918-8443-49CC-A69E-8AF359F6313A}" type="datetimeFigureOut">
              <a:rPr lang="en-US" smtClean="0"/>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A46709-C34E-41D9-980B-CE3A1CE6CB64}" type="slidenum">
              <a:rPr lang="en-US" smtClean="0"/>
              <a:t>‹#›</a:t>
            </a:fld>
            <a:endParaRPr lang="en-US"/>
          </a:p>
        </p:txBody>
      </p:sp>
    </p:spTree>
    <p:extLst>
      <p:ext uri="{BB962C8B-B14F-4D97-AF65-F5344CB8AC3E}">
        <p14:creationId xmlns:p14="http://schemas.microsoft.com/office/powerpoint/2010/main" val="370648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1B8D918-8443-49CC-A69E-8AF359F6313A}" type="datetimeFigureOut">
              <a:rPr lang="en-US" smtClean="0"/>
              <a:t>10/14/2021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8A46709-C34E-41D9-980B-CE3A1CE6CB64}" type="slidenum">
              <a:rPr lang="en-US" smtClean="0"/>
              <a:t>‹#›</a:t>
            </a:fld>
            <a:endParaRPr lang="en-US"/>
          </a:p>
        </p:txBody>
      </p:sp>
    </p:spTree>
    <p:extLst>
      <p:ext uri="{BB962C8B-B14F-4D97-AF65-F5344CB8AC3E}">
        <p14:creationId xmlns:p14="http://schemas.microsoft.com/office/powerpoint/2010/main" val="49273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1B8D918-8443-49CC-A69E-8AF359F6313A}" type="datetimeFigureOut">
              <a:rPr lang="en-US" smtClean="0"/>
              <a:t>10/14/2021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A46709-C34E-41D9-980B-CE3A1CE6CB64}" type="slidenum">
              <a:rPr lang="en-US" smtClean="0"/>
              <a:t>‹#›</a:t>
            </a:fld>
            <a:endParaRPr lang="en-US"/>
          </a:p>
        </p:txBody>
      </p:sp>
    </p:spTree>
    <p:extLst>
      <p:ext uri="{BB962C8B-B14F-4D97-AF65-F5344CB8AC3E}">
        <p14:creationId xmlns:p14="http://schemas.microsoft.com/office/powerpoint/2010/main" val="310253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B8D918-8443-49CC-A69E-8AF359F6313A}"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46709-C34E-41D9-980B-CE3A1CE6CB64}" type="slidenum">
              <a:rPr lang="en-US" smtClean="0"/>
              <a:t>‹#›</a:t>
            </a:fld>
            <a:endParaRPr lang="en-US"/>
          </a:p>
        </p:txBody>
      </p:sp>
    </p:spTree>
    <p:extLst>
      <p:ext uri="{BB962C8B-B14F-4D97-AF65-F5344CB8AC3E}">
        <p14:creationId xmlns:p14="http://schemas.microsoft.com/office/powerpoint/2010/main" val="387279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1B8D918-8443-49CC-A69E-8AF359F6313A}" type="datetimeFigureOut">
              <a:rPr lang="en-US" smtClean="0"/>
              <a:t>10/14/2021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8A46709-C34E-41D9-980B-CE3A1CE6CB6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8246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xternal-content.duckduckgo.com/iu/?u=https%3A%2F%2F1.bp.blogspot.com%2F-yOWOnvI6P9o%2FVvFVVubd_HI%2FAAAAAAAAATU%2FFn_0zMyLSTY1zKUFFqVxz9l9L_ozpDKcA%2Fs1600%2Fenlightenment.jpg&amp;f=1&amp;nofb=1">
            <a:extLst>
              <a:ext uri="{FF2B5EF4-FFF2-40B4-BE49-F238E27FC236}">
                <a16:creationId xmlns:a16="http://schemas.microsoft.com/office/drawing/2014/main" id="{A64FC685-2DD7-413D-A499-57A0800B1F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66" b="11806"/>
          <a:stretch/>
        </p:blipFill>
        <p:spPr bwMode="auto">
          <a:xfrm>
            <a:off x="0" y="0"/>
            <a:ext cx="12192000" cy="675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A9995A-FE56-4EA1-93BF-4C9E8DA5C10F}"/>
              </a:ext>
            </a:extLst>
          </p:cNvPr>
          <p:cNvSpPr>
            <a:spLocks noGrp="1"/>
          </p:cNvSpPr>
          <p:nvPr>
            <p:ph type="ctrTitle"/>
          </p:nvPr>
        </p:nvSpPr>
        <p:spPr/>
        <p:txBody>
          <a:bodyPr/>
          <a:lstStyle/>
          <a:p>
            <a:r>
              <a:rPr lang="en-US" dirty="0">
                <a:solidFill>
                  <a:schemeClr val="bg1"/>
                </a:solidFill>
              </a:rPr>
              <a:t>Enlightenment Philosophy</a:t>
            </a:r>
          </a:p>
        </p:txBody>
      </p:sp>
      <p:sp>
        <p:nvSpPr>
          <p:cNvPr id="3" name="Subtitle 2">
            <a:extLst>
              <a:ext uri="{FF2B5EF4-FFF2-40B4-BE49-F238E27FC236}">
                <a16:creationId xmlns:a16="http://schemas.microsoft.com/office/drawing/2014/main" id="{7ECC4890-E8D5-4B23-9395-431332F5A0A1}"/>
              </a:ext>
            </a:extLst>
          </p:cNvPr>
          <p:cNvSpPr>
            <a:spLocks noGrp="1"/>
          </p:cNvSpPr>
          <p:nvPr>
            <p:ph type="subTitle" idx="1"/>
          </p:nvPr>
        </p:nvSpPr>
        <p:spPr/>
        <p:txBody>
          <a:bodyPr/>
          <a:lstStyle/>
          <a:p>
            <a:r>
              <a:rPr lang="en-US" dirty="0" err="1">
                <a:solidFill>
                  <a:schemeClr val="bg1"/>
                </a:solidFill>
              </a:rPr>
              <a:t>Gentrain</a:t>
            </a:r>
            <a:endParaRPr lang="en-US" dirty="0">
              <a:solidFill>
                <a:schemeClr val="bg1"/>
              </a:solidFill>
            </a:endParaRPr>
          </a:p>
          <a:p>
            <a:r>
              <a:rPr lang="en-US" dirty="0">
                <a:solidFill>
                  <a:schemeClr val="bg1"/>
                </a:solidFill>
              </a:rPr>
              <a:t>Monterey Peninsula College</a:t>
            </a:r>
          </a:p>
        </p:txBody>
      </p:sp>
    </p:spTree>
    <p:extLst>
      <p:ext uri="{BB962C8B-B14F-4D97-AF65-F5344CB8AC3E}">
        <p14:creationId xmlns:p14="http://schemas.microsoft.com/office/powerpoint/2010/main" val="285555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DFFF-E0CE-4C32-B3CE-8D236466F7D9}"/>
              </a:ext>
            </a:extLst>
          </p:cNvPr>
          <p:cNvSpPr>
            <a:spLocks noGrp="1"/>
          </p:cNvSpPr>
          <p:nvPr>
            <p:ph type="title"/>
          </p:nvPr>
        </p:nvSpPr>
        <p:spPr/>
        <p:txBody>
          <a:bodyPr/>
          <a:lstStyle/>
          <a:p>
            <a:r>
              <a:rPr lang="en-US" dirty="0"/>
              <a:t>Moderate and radical Enlightenment</a:t>
            </a:r>
          </a:p>
        </p:txBody>
      </p:sp>
      <p:sp>
        <p:nvSpPr>
          <p:cNvPr id="3" name="Content Placeholder 2">
            <a:extLst>
              <a:ext uri="{FF2B5EF4-FFF2-40B4-BE49-F238E27FC236}">
                <a16:creationId xmlns:a16="http://schemas.microsoft.com/office/drawing/2014/main" id="{C7F5B225-51CB-43A3-B465-B9B49DDE9BB9}"/>
              </a:ext>
            </a:extLst>
          </p:cNvPr>
          <p:cNvSpPr>
            <a:spLocks noGrp="1"/>
          </p:cNvSpPr>
          <p:nvPr>
            <p:ph idx="1"/>
          </p:nvPr>
        </p:nvSpPr>
        <p:spPr/>
        <p:txBody>
          <a:bodyPr>
            <a:normAutofit/>
          </a:bodyPr>
          <a:lstStyle/>
          <a:p>
            <a:r>
              <a:rPr lang="en-US" dirty="0"/>
              <a:t>Jonathan </a:t>
            </a:r>
            <a:r>
              <a:rPr lang="en-US" dirty="0" err="1"/>
              <a:t>Isreal</a:t>
            </a:r>
            <a:r>
              <a:rPr lang="en-US" dirty="0"/>
              <a:t> (</a:t>
            </a:r>
            <a:r>
              <a:rPr lang="en-US" i="1" dirty="0"/>
              <a:t>Enlightenment Contested</a:t>
            </a:r>
            <a:r>
              <a:rPr lang="en-US" dirty="0"/>
              <a:t>, 2006): two distinct trends in Enlightenment thought:</a:t>
            </a:r>
          </a:p>
          <a:p>
            <a:pPr lvl="1"/>
            <a:r>
              <a:rPr lang="en-US" dirty="0"/>
              <a:t>Moderate: with </a:t>
            </a:r>
            <a:r>
              <a:rPr lang="en-US" dirty="0" err="1"/>
              <a:t>Desartes</a:t>
            </a:r>
            <a:r>
              <a:rPr lang="en-US" dirty="0"/>
              <a:t>, Locke, Christian Wolff </a:t>
            </a:r>
            <a:r>
              <a:rPr lang="en-US" dirty="0">
                <a:sym typeface="Wingdings" panose="05000000000000000000" pitchFamily="2" charset="2"/>
              </a:rPr>
              <a:t> accommodation between reform and traditional forms of power and religion</a:t>
            </a:r>
          </a:p>
          <a:p>
            <a:pPr lvl="2"/>
            <a:r>
              <a:rPr lang="en-US" dirty="0">
                <a:sym typeface="Wingdings" panose="05000000000000000000" pitchFamily="2" charset="2"/>
              </a:rPr>
              <a:t>Tended towards deism</a:t>
            </a:r>
          </a:p>
          <a:p>
            <a:pPr lvl="1"/>
            <a:r>
              <a:rPr lang="en-US" dirty="0"/>
              <a:t>Radical: with Spinoza </a:t>
            </a:r>
            <a:r>
              <a:rPr lang="en-US" dirty="0">
                <a:sym typeface="Wingdings" panose="05000000000000000000" pitchFamily="2" charset="2"/>
              </a:rPr>
              <a:t> argued for democracy, individual happiness and liberty, removal of religious authority, freedom of expression/speech</a:t>
            </a:r>
          </a:p>
          <a:p>
            <a:pPr lvl="2"/>
            <a:r>
              <a:rPr lang="en-US" dirty="0"/>
              <a:t>Morality separate from theology</a:t>
            </a:r>
          </a:p>
          <a:p>
            <a:r>
              <a:rPr lang="en-US" dirty="0"/>
              <a:t>Both the moderate and radical trends were challenged by the conservative Counter-Enlightenment </a:t>
            </a:r>
            <a:r>
              <a:rPr lang="en-US" dirty="0">
                <a:sym typeface="Wingdings" panose="05000000000000000000" pitchFamily="2" charset="2"/>
              </a:rPr>
              <a:t> sought a return to faith</a:t>
            </a:r>
          </a:p>
          <a:p>
            <a:pPr lvl="1"/>
            <a:r>
              <a:rPr lang="en-US" dirty="0"/>
              <a:t>Isaiah Berlin, “Counter Enlightenment” 1973 </a:t>
            </a:r>
            <a:r>
              <a:rPr lang="en-US" dirty="0">
                <a:sym typeface="Wingdings" panose="05000000000000000000" pitchFamily="2" charset="2"/>
              </a:rPr>
              <a:t> characterized as relativist, anti-rationalist, </a:t>
            </a:r>
            <a:r>
              <a:rPr lang="en-US" dirty="0" err="1">
                <a:sym typeface="Wingdings" panose="05000000000000000000" pitchFamily="2" charset="2"/>
              </a:rPr>
              <a:t>vitalist</a:t>
            </a:r>
            <a:r>
              <a:rPr lang="en-US" dirty="0">
                <a:sym typeface="Wingdings" panose="05000000000000000000" pitchFamily="2" charset="2"/>
              </a:rPr>
              <a:t>, and organic, which he associated most closely with German Romanticism.</a:t>
            </a:r>
            <a:endParaRPr lang="en-US" dirty="0"/>
          </a:p>
        </p:txBody>
      </p:sp>
    </p:spTree>
    <p:extLst>
      <p:ext uri="{BB962C8B-B14F-4D97-AF65-F5344CB8AC3E}">
        <p14:creationId xmlns:p14="http://schemas.microsoft.com/office/powerpoint/2010/main" val="3434397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0712-FFD0-43F0-B832-3BA3DD6082EA}"/>
              </a:ext>
            </a:extLst>
          </p:cNvPr>
          <p:cNvSpPr>
            <a:spLocks noGrp="1"/>
          </p:cNvSpPr>
          <p:nvPr>
            <p:ph type="title"/>
          </p:nvPr>
        </p:nvSpPr>
        <p:spPr/>
        <p:txBody>
          <a:bodyPr/>
          <a:lstStyle/>
          <a:p>
            <a:r>
              <a:rPr lang="en-US" dirty="0"/>
              <a:t>John Locke</a:t>
            </a:r>
            <a:br>
              <a:rPr lang="en-US" dirty="0"/>
            </a:br>
            <a:r>
              <a:rPr lang="en-US" dirty="0"/>
              <a:t> on Religion</a:t>
            </a:r>
          </a:p>
        </p:txBody>
      </p:sp>
      <p:sp>
        <p:nvSpPr>
          <p:cNvPr id="3" name="Content Placeholder 2">
            <a:extLst>
              <a:ext uri="{FF2B5EF4-FFF2-40B4-BE49-F238E27FC236}">
                <a16:creationId xmlns:a16="http://schemas.microsoft.com/office/drawing/2014/main" id="{64CA1D35-0255-47EB-8F95-1A3419CE7855}"/>
              </a:ext>
            </a:extLst>
          </p:cNvPr>
          <p:cNvSpPr>
            <a:spLocks noGrp="1"/>
          </p:cNvSpPr>
          <p:nvPr>
            <p:ph idx="1"/>
          </p:nvPr>
        </p:nvSpPr>
        <p:spPr>
          <a:xfrm>
            <a:off x="1097280" y="1845734"/>
            <a:ext cx="4998720" cy="4023360"/>
          </a:xfrm>
        </p:spPr>
        <p:txBody>
          <a:bodyPr>
            <a:normAutofit/>
          </a:bodyPr>
          <a:lstStyle/>
          <a:p>
            <a:r>
              <a:rPr lang="en-US" sz="2400" dirty="0"/>
              <a:t>“So that, in effect, religion, which should most distinguish us from beasts, and ought most peculiarly to elevate us, as rational creatures, above brutes, is that wherein men often appear most irrational, and more senseless than beasts themselves.”</a:t>
            </a:r>
          </a:p>
          <a:p>
            <a:r>
              <a:rPr lang="en-US" sz="2400" dirty="0"/>
              <a:t>-John Locke, </a:t>
            </a:r>
            <a:r>
              <a:rPr lang="en-US" sz="2400" i="1" dirty="0"/>
              <a:t>An Essay Concerning Human Understanding</a:t>
            </a:r>
            <a:endParaRPr lang="en-US" sz="2400" dirty="0"/>
          </a:p>
        </p:txBody>
      </p:sp>
      <p:pic>
        <p:nvPicPr>
          <p:cNvPr id="5122" name="Picture 2" descr="John Locke - Wikipedia">
            <a:extLst>
              <a:ext uri="{FF2B5EF4-FFF2-40B4-BE49-F238E27FC236}">
                <a16:creationId xmlns:a16="http://schemas.microsoft.com/office/drawing/2014/main" id="{89FEB036-C01B-4586-9442-334C97DD6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480" y="0"/>
            <a:ext cx="59293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582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DB9B-460E-4958-BEF5-D8447705FE0F}"/>
              </a:ext>
            </a:extLst>
          </p:cNvPr>
          <p:cNvSpPr>
            <a:spLocks noGrp="1"/>
          </p:cNvSpPr>
          <p:nvPr>
            <p:ph type="title"/>
          </p:nvPr>
        </p:nvSpPr>
        <p:spPr/>
        <p:txBody>
          <a:bodyPr/>
          <a:lstStyle/>
          <a:p>
            <a:r>
              <a:rPr lang="en-US" dirty="0"/>
              <a:t>Enlightenment and Paris</a:t>
            </a:r>
          </a:p>
        </p:txBody>
      </p:sp>
      <p:sp>
        <p:nvSpPr>
          <p:cNvPr id="3" name="Content Placeholder 2">
            <a:extLst>
              <a:ext uri="{FF2B5EF4-FFF2-40B4-BE49-F238E27FC236}">
                <a16:creationId xmlns:a16="http://schemas.microsoft.com/office/drawing/2014/main" id="{91CA2375-AA74-482B-A718-34D2029A835B}"/>
              </a:ext>
            </a:extLst>
          </p:cNvPr>
          <p:cNvSpPr>
            <a:spLocks noGrp="1"/>
          </p:cNvSpPr>
          <p:nvPr>
            <p:ph idx="1"/>
          </p:nvPr>
        </p:nvSpPr>
        <p:spPr/>
        <p:txBody>
          <a:bodyPr>
            <a:normAutofit/>
          </a:bodyPr>
          <a:lstStyle/>
          <a:p>
            <a:r>
              <a:rPr lang="en-US" dirty="0"/>
              <a:t>Paris become center of philosophical and scientific activity in the mid-18</a:t>
            </a:r>
            <a:r>
              <a:rPr lang="en-US" baseline="30000" dirty="0"/>
              <a:t>th</a:t>
            </a:r>
            <a:r>
              <a:rPr lang="en-US" dirty="0"/>
              <a:t> century</a:t>
            </a:r>
          </a:p>
          <a:p>
            <a:pPr lvl="1"/>
            <a:r>
              <a:rPr lang="en-US" dirty="0"/>
              <a:t>Challenged traditional dogmas and doctrines</a:t>
            </a:r>
          </a:p>
          <a:p>
            <a:r>
              <a:rPr lang="en-US" dirty="0"/>
              <a:t>Movement in Paris led by Voltaire and Rousseau </a:t>
            </a:r>
            <a:r>
              <a:rPr lang="en-US" dirty="0">
                <a:sym typeface="Wingdings" panose="05000000000000000000" pitchFamily="2" charset="2"/>
              </a:rPr>
              <a:t> argued that the best society should be based on reason like in ancient Greece (not faith and religious doctrine)</a:t>
            </a:r>
          </a:p>
          <a:p>
            <a:pPr lvl="1"/>
            <a:r>
              <a:rPr lang="en-US" dirty="0">
                <a:sym typeface="Wingdings" panose="05000000000000000000" pitchFamily="2" charset="2"/>
              </a:rPr>
              <a:t>Argued for a new social order based on natural law  which was related then to civil and moral law</a:t>
            </a:r>
          </a:p>
          <a:p>
            <a:pPr lvl="1"/>
            <a:r>
              <a:rPr lang="en-US" dirty="0">
                <a:sym typeface="Wingdings" panose="05000000000000000000" pitchFamily="2" charset="2"/>
              </a:rPr>
              <a:t>Knowledge of the world should come through experimentation and observation</a:t>
            </a:r>
            <a:endParaRPr lang="en-US" dirty="0"/>
          </a:p>
          <a:p>
            <a:r>
              <a:rPr lang="en-US" dirty="0"/>
              <a:t>Montesquieu </a:t>
            </a:r>
            <a:r>
              <a:rPr lang="en-US" dirty="0">
                <a:sym typeface="Wingdings" panose="05000000000000000000" pitchFamily="2" charset="2"/>
              </a:rPr>
              <a:t> political thinker who brought to popularity in France the idea of the separation of powers in a government </a:t>
            </a:r>
          </a:p>
          <a:p>
            <a:pPr lvl="1"/>
            <a:r>
              <a:rPr lang="en-US" dirty="0"/>
              <a:t>Taken on by the authors of the US Constitution</a:t>
            </a:r>
          </a:p>
          <a:p>
            <a:r>
              <a:rPr lang="en-US" dirty="0"/>
              <a:t>Most French Enlightenment philosophers were members of the nobility and were not revolutionaries </a:t>
            </a:r>
            <a:r>
              <a:rPr lang="en-US" dirty="0">
                <a:sym typeface="Wingdings" panose="05000000000000000000" pitchFamily="2" charset="2"/>
              </a:rPr>
              <a:t> but ideas would be vital in shaping the French Revolution</a:t>
            </a:r>
            <a:endParaRPr lang="en-US" dirty="0"/>
          </a:p>
        </p:txBody>
      </p:sp>
    </p:spTree>
    <p:extLst>
      <p:ext uri="{BB962C8B-B14F-4D97-AF65-F5344CB8AC3E}">
        <p14:creationId xmlns:p14="http://schemas.microsoft.com/office/powerpoint/2010/main" val="391642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2B3B-4EF5-4F6F-BAD6-752DEFCB690A}"/>
              </a:ext>
            </a:extLst>
          </p:cNvPr>
          <p:cNvSpPr>
            <a:spLocks noGrp="1"/>
          </p:cNvSpPr>
          <p:nvPr>
            <p:ph type="title"/>
          </p:nvPr>
        </p:nvSpPr>
        <p:spPr/>
        <p:txBody>
          <a:bodyPr/>
          <a:lstStyle/>
          <a:p>
            <a:r>
              <a:rPr lang="en-US" dirty="0"/>
              <a:t>Age of Enlightenment</a:t>
            </a:r>
          </a:p>
        </p:txBody>
      </p:sp>
      <p:sp>
        <p:nvSpPr>
          <p:cNvPr id="3" name="Content Placeholder 2">
            <a:extLst>
              <a:ext uri="{FF2B5EF4-FFF2-40B4-BE49-F238E27FC236}">
                <a16:creationId xmlns:a16="http://schemas.microsoft.com/office/drawing/2014/main" id="{2617412F-560A-4051-8EC3-AE681619906F}"/>
              </a:ext>
            </a:extLst>
          </p:cNvPr>
          <p:cNvSpPr>
            <a:spLocks noGrp="1"/>
          </p:cNvSpPr>
          <p:nvPr>
            <p:ph idx="1"/>
          </p:nvPr>
        </p:nvSpPr>
        <p:spPr>
          <a:xfrm>
            <a:off x="361507" y="1845734"/>
            <a:ext cx="6209414" cy="4331782"/>
          </a:xfrm>
        </p:spPr>
        <p:txBody>
          <a:bodyPr>
            <a:normAutofit/>
          </a:bodyPr>
          <a:lstStyle/>
          <a:p>
            <a:r>
              <a:rPr lang="en-US" dirty="0"/>
              <a:t>The Age of Enlightenment: Philosophical, political, and intellectual movement that dominated Europe throughout the 18</a:t>
            </a:r>
            <a:r>
              <a:rPr lang="en-US" baseline="30000" dirty="0"/>
              <a:t>th</a:t>
            </a:r>
            <a:r>
              <a:rPr lang="en-US" dirty="0"/>
              <a:t> century</a:t>
            </a:r>
          </a:p>
          <a:p>
            <a:pPr lvl="1"/>
            <a:r>
              <a:rPr lang="en-US" dirty="0"/>
              <a:t>Also known as the Age of Reason or The Enlightenment</a:t>
            </a:r>
          </a:p>
          <a:p>
            <a:r>
              <a:rPr lang="en-US" dirty="0"/>
              <a:t>Concerned with a wide range of ideas that were focused on the following:</a:t>
            </a:r>
          </a:p>
          <a:p>
            <a:pPr lvl="1"/>
            <a:r>
              <a:rPr lang="en-US" dirty="0"/>
              <a:t>Supremacy of reason</a:t>
            </a:r>
          </a:p>
          <a:p>
            <a:pPr lvl="1"/>
            <a:r>
              <a:rPr lang="en-US" dirty="0"/>
              <a:t>Pursuit of individual happiness</a:t>
            </a:r>
          </a:p>
          <a:p>
            <a:pPr lvl="1"/>
            <a:r>
              <a:rPr lang="en-US" dirty="0"/>
              <a:t>Sense as site of knowledge</a:t>
            </a:r>
          </a:p>
          <a:p>
            <a:pPr lvl="1"/>
            <a:r>
              <a:rPr lang="en-US" dirty="0"/>
              <a:t>Ideals and values such as: liberty, progress, separation of church and state, tolerance</a:t>
            </a:r>
          </a:p>
          <a:p>
            <a:pPr lvl="1"/>
            <a:r>
              <a:rPr lang="en-US" dirty="0"/>
              <a:t>Universalism: the ideas discovered through reason are universally applicable regardless of time and place</a:t>
            </a:r>
          </a:p>
        </p:txBody>
      </p:sp>
      <p:pic>
        <p:nvPicPr>
          <p:cNvPr id="7170" name="Picture 2" descr="The Age of Enlightenment | Sección Europea">
            <a:extLst>
              <a:ext uri="{FF2B5EF4-FFF2-40B4-BE49-F238E27FC236}">
                <a16:creationId xmlns:a16="http://schemas.microsoft.com/office/drawing/2014/main" id="{6F2017B3-2360-4DA0-8E3C-BE247D57F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6863" y="2347701"/>
            <a:ext cx="41910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39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806E2-365C-4A24-9DD2-82D8FA7A971B}"/>
              </a:ext>
            </a:extLst>
          </p:cNvPr>
          <p:cNvSpPr>
            <a:spLocks noGrp="1"/>
          </p:cNvSpPr>
          <p:nvPr>
            <p:ph type="title"/>
          </p:nvPr>
        </p:nvSpPr>
        <p:spPr/>
        <p:txBody>
          <a:bodyPr/>
          <a:lstStyle/>
          <a:p>
            <a:r>
              <a:rPr lang="en-US" dirty="0"/>
              <a:t>Dating</a:t>
            </a:r>
          </a:p>
        </p:txBody>
      </p:sp>
      <p:sp>
        <p:nvSpPr>
          <p:cNvPr id="3" name="Content Placeholder 2">
            <a:extLst>
              <a:ext uri="{FF2B5EF4-FFF2-40B4-BE49-F238E27FC236}">
                <a16:creationId xmlns:a16="http://schemas.microsoft.com/office/drawing/2014/main" id="{B6610713-0DF6-4070-B56C-25FDEBE5F3F2}"/>
              </a:ext>
            </a:extLst>
          </p:cNvPr>
          <p:cNvSpPr>
            <a:spLocks noGrp="1"/>
          </p:cNvSpPr>
          <p:nvPr>
            <p:ph idx="1"/>
          </p:nvPr>
        </p:nvSpPr>
        <p:spPr/>
        <p:txBody>
          <a:bodyPr>
            <a:normAutofit/>
          </a:bodyPr>
          <a:lstStyle/>
          <a:p>
            <a:r>
              <a:rPr lang="en-US" dirty="0"/>
              <a:t>Foundations in Renaissance Humanism and the Scientific Revolution</a:t>
            </a:r>
          </a:p>
          <a:p>
            <a:r>
              <a:rPr lang="en-US" dirty="0"/>
              <a:t>Many cite the publication of to René Descartes’ </a:t>
            </a:r>
            <a:r>
              <a:rPr lang="en-US" i="1" dirty="0"/>
              <a:t>Discourse on Method </a:t>
            </a:r>
            <a:r>
              <a:rPr lang="en-US" dirty="0"/>
              <a:t>(1637) as the beginning of the Enlightenment, esp. “I think, therefore I am”</a:t>
            </a:r>
          </a:p>
          <a:p>
            <a:r>
              <a:rPr lang="en-US" dirty="0"/>
              <a:t>Others point to the publication of </a:t>
            </a:r>
            <a:r>
              <a:rPr lang="en-US" i="1" dirty="0"/>
              <a:t>Principia Mathematica</a:t>
            </a:r>
            <a:r>
              <a:rPr lang="en-US" dirty="0"/>
              <a:t> (1687) by Isaac Newton as the transition from the Scientific Revolution to the Age of Enlightenment</a:t>
            </a:r>
          </a:p>
          <a:p>
            <a:r>
              <a:rPr lang="en-US" dirty="0"/>
              <a:t>Historians: begins with the death of Louis XIV of France in 1715 and ends in 1789 with the outbreak of the French Revolution. </a:t>
            </a:r>
            <a:r>
              <a:rPr lang="en-US" dirty="0">
                <a:sym typeface="Wingdings" panose="05000000000000000000" pitchFamily="2" charset="2"/>
              </a:rPr>
              <a:t> common to end Enlightenment with the beginning of the 19</a:t>
            </a:r>
            <a:r>
              <a:rPr lang="en-US" baseline="30000" dirty="0">
                <a:sym typeface="Wingdings" panose="05000000000000000000" pitchFamily="2" charset="2"/>
              </a:rPr>
              <a:t>th</a:t>
            </a:r>
            <a:r>
              <a:rPr lang="en-US" dirty="0">
                <a:sym typeface="Wingdings" panose="05000000000000000000" pitchFamily="2" charset="2"/>
              </a:rPr>
              <a:t> century.</a:t>
            </a:r>
            <a:endParaRPr lang="en-US" dirty="0"/>
          </a:p>
        </p:txBody>
      </p:sp>
    </p:spTree>
    <p:extLst>
      <p:ext uri="{BB962C8B-B14F-4D97-AF65-F5344CB8AC3E}">
        <p14:creationId xmlns:p14="http://schemas.microsoft.com/office/powerpoint/2010/main" val="1115113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56E21-E9E9-4ABA-BE83-441861D26C29}"/>
              </a:ext>
            </a:extLst>
          </p:cNvPr>
          <p:cNvSpPr>
            <a:spLocks noGrp="1"/>
          </p:cNvSpPr>
          <p:nvPr>
            <p:ph type="title"/>
          </p:nvPr>
        </p:nvSpPr>
        <p:spPr/>
        <p:txBody>
          <a:bodyPr/>
          <a:lstStyle/>
          <a:p>
            <a:r>
              <a:rPr lang="en-US" dirty="0"/>
              <a:t>The circulation of new intellectual thought</a:t>
            </a:r>
          </a:p>
        </p:txBody>
      </p:sp>
      <p:sp>
        <p:nvSpPr>
          <p:cNvPr id="3" name="Content Placeholder 2">
            <a:extLst>
              <a:ext uri="{FF2B5EF4-FFF2-40B4-BE49-F238E27FC236}">
                <a16:creationId xmlns:a16="http://schemas.microsoft.com/office/drawing/2014/main" id="{65C56E50-828F-4429-B4BA-F5AEA262C546}"/>
              </a:ext>
            </a:extLst>
          </p:cNvPr>
          <p:cNvSpPr>
            <a:spLocks noGrp="1"/>
          </p:cNvSpPr>
          <p:nvPr>
            <p:ph idx="1"/>
          </p:nvPr>
        </p:nvSpPr>
        <p:spPr>
          <a:xfrm>
            <a:off x="6680200" y="1845734"/>
            <a:ext cx="4475480" cy="4021666"/>
          </a:xfrm>
        </p:spPr>
        <p:txBody>
          <a:bodyPr>
            <a:normAutofit/>
          </a:bodyPr>
          <a:lstStyle/>
          <a:p>
            <a:r>
              <a:rPr lang="en-US" dirty="0"/>
              <a:t>Philosophers, scientists, and others were able to circulate their ideas more widely than their predecessors </a:t>
            </a:r>
          </a:p>
          <a:p>
            <a:r>
              <a:rPr lang="en-US" dirty="0"/>
              <a:t>Made use of academies of science, literary salons, new coffeehouses that were appearing, and in the rapid increase in printed books, pamphlets, and literary/scientific journals.</a:t>
            </a:r>
          </a:p>
          <a:p>
            <a:r>
              <a:rPr lang="en-US" dirty="0"/>
              <a:t>Later 19</a:t>
            </a:r>
            <a:r>
              <a:rPr lang="en-US" baseline="30000" dirty="0"/>
              <a:t>th</a:t>
            </a:r>
            <a:r>
              <a:rPr lang="en-US" dirty="0"/>
              <a:t> century movements trace their origins to the Enlightenment: neoclassicism, liberalism, communism, etc.</a:t>
            </a:r>
          </a:p>
        </p:txBody>
      </p:sp>
      <p:pic>
        <p:nvPicPr>
          <p:cNvPr id="2050" name="Picture 2" descr="https://upload.wikimedia.org/wikipedia/commons/thumb/5/5d/ANICET-CHARLES-GABRIEL_LEMONNIER_A_READING_OF_VOLTAIRE.jpg/1280px-ANICET-CHARLES-GABRIEL_LEMONNIER_A_READING_OF_VOLTAIRE.jpg">
            <a:extLst>
              <a:ext uri="{FF2B5EF4-FFF2-40B4-BE49-F238E27FC236}">
                <a16:creationId xmlns:a16="http://schemas.microsoft.com/office/drawing/2014/main" id="{29C15B26-79E4-4B05-9590-5F4AB5125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317" y="1845734"/>
            <a:ext cx="5491163" cy="3594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EF02D3-E2F7-4B18-A41E-30BF2A2CEFC1}"/>
              </a:ext>
            </a:extLst>
          </p:cNvPr>
          <p:cNvSpPr txBox="1"/>
          <p:nvPr/>
        </p:nvSpPr>
        <p:spPr>
          <a:xfrm>
            <a:off x="635317" y="5440494"/>
            <a:ext cx="5491163" cy="646331"/>
          </a:xfrm>
          <a:prstGeom prst="rect">
            <a:avLst/>
          </a:prstGeom>
          <a:noFill/>
        </p:spPr>
        <p:txBody>
          <a:bodyPr wrap="square" rtlCol="0">
            <a:spAutoFit/>
          </a:bodyPr>
          <a:lstStyle/>
          <a:p>
            <a:r>
              <a:rPr lang="en-US"/>
              <a:t>Reading of Voltaire's tragedy of the Orphan of China in the salon of Marie Thérèse Rodet Geoffrin</a:t>
            </a:r>
            <a:endParaRPr lang="en-US" dirty="0"/>
          </a:p>
        </p:txBody>
      </p:sp>
    </p:spTree>
    <p:extLst>
      <p:ext uri="{BB962C8B-B14F-4D97-AF65-F5344CB8AC3E}">
        <p14:creationId xmlns:p14="http://schemas.microsoft.com/office/powerpoint/2010/main" val="101339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49454-410D-4C2D-979E-C69689E1A604}"/>
              </a:ext>
            </a:extLst>
          </p:cNvPr>
          <p:cNvSpPr>
            <a:spLocks noGrp="1"/>
          </p:cNvSpPr>
          <p:nvPr>
            <p:ph type="title"/>
          </p:nvPr>
        </p:nvSpPr>
        <p:spPr>
          <a:xfrm>
            <a:off x="838200" y="327418"/>
            <a:ext cx="10515600" cy="1325563"/>
          </a:xfrm>
        </p:spPr>
        <p:txBody>
          <a:bodyPr/>
          <a:lstStyle/>
          <a:p>
            <a:r>
              <a:rPr lang="en-US" dirty="0"/>
              <a:t>Enlightenment tendencies</a:t>
            </a:r>
          </a:p>
        </p:txBody>
      </p:sp>
      <p:sp>
        <p:nvSpPr>
          <p:cNvPr id="3" name="Content Placeholder 2">
            <a:extLst>
              <a:ext uri="{FF2B5EF4-FFF2-40B4-BE49-F238E27FC236}">
                <a16:creationId xmlns:a16="http://schemas.microsoft.com/office/drawing/2014/main" id="{C9662405-154A-4224-A562-BBDBBA7F3D68}"/>
              </a:ext>
            </a:extLst>
          </p:cNvPr>
          <p:cNvSpPr>
            <a:spLocks noGrp="1"/>
          </p:cNvSpPr>
          <p:nvPr>
            <p:ph idx="1"/>
          </p:nvPr>
        </p:nvSpPr>
        <p:spPr>
          <a:xfrm>
            <a:off x="3204376" y="1825624"/>
            <a:ext cx="5628539" cy="4829699"/>
          </a:xfrm>
        </p:spPr>
        <p:txBody>
          <a:bodyPr>
            <a:normAutofit/>
          </a:bodyPr>
          <a:lstStyle/>
          <a:p>
            <a:r>
              <a:rPr lang="en-US" dirty="0"/>
              <a:t>Against monarchy and the Catholic Church: undermined their authority</a:t>
            </a:r>
          </a:p>
          <a:p>
            <a:r>
              <a:rPr lang="en-US" dirty="0"/>
              <a:t>France: Enlightenment central tenets were religious tolerance and individual liberty/happiness</a:t>
            </a:r>
          </a:p>
          <a:p>
            <a:pPr lvl="1"/>
            <a:r>
              <a:rPr lang="en-US" dirty="0"/>
              <a:t>Opposed the absolute rule of monarchy and Church dogma</a:t>
            </a:r>
          </a:p>
          <a:p>
            <a:r>
              <a:rPr lang="en-US" dirty="0"/>
              <a:t>Kant in “What is Enlightenment?”: </a:t>
            </a:r>
            <a:r>
              <a:rPr lang="en-US" dirty="0" err="1"/>
              <a:t>sapere</a:t>
            </a:r>
            <a:r>
              <a:rPr lang="en-US" dirty="0"/>
              <a:t> </a:t>
            </a:r>
            <a:r>
              <a:rPr lang="en-US" dirty="0" err="1"/>
              <a:t>aude</a:t>
            </a:r>
            <a:r>
              <a:rPr lang="en-US" dirty="0"/>
              <a:t> (“dare to know”)</a:t>
            </a:r>
          </a:p>
          <a:p>
            <a:pPr lvl="1"/>
            <a:r>
              <a:rPr lang="en-US" dirty="0"/>
              <a:t>Enlightenment characterized by focus on the scientific method and critical questioning of Church authority and religious orthodoxy</a:t>
            </a:r>
          </a:p>
        </p:txBody>
      </p:sp>
      <p:sp>
        <p:nvSpPr>
          <p:cNvPr id="4" name="TextBox 3">
            <a:extLst>
              <a:ext uri="{FF2B5EF4-FFF2-40B4-BE49-F238E27FC236}">
                <a16:creationId xmlns:a16="http://schemas.microsoft.com/office/drawing/2014/main" id="{AC1CB373-5FE0-4482-89B7-EF40D38461BC}"/>
              </a:ext>
            </a:extLst>
          </p:cNvPr>
          <p:cNvSpPr txBox="1"/>
          <p:nvPr/>
        </p:nvSpPr>
        <p:spPr>
          <a:xfrm>
            <a:off x="9209988" y="2158738"/>
            <a:ext cx="2771480" cy="3139321"/>
          </a:xfrm>
          <a:prstGeom prst="rect">
            <a:avLst/>
          </a:prstGeom>
          <a:noFill/>
        </p:spPr>
        <p:txBody>
          <a:bodyPr wrap="square" rtlCol="0">
            <a:spAutoFit/>
          </a:bodyPr>
          <a:lstStyle/>
          <a:p>
            <a:pPr algn="r"/>
            <a:r>
              <a:rPr lang="en-US" dirty="0">
                <a:solidFill>
                  <a:schemeClr val="accent6">
                    <a:lumMod val="75000"/>
                  </a:schemeClr>
                </a:solidFill>
              </a:rPr>
              <a:t>Cesare Beccaria</a:t>
            </a:r>
          </a:p>
          <a:p>
            <a:pPr algn="r"/>
            <a:r>
              <a:rPr lang="en-US" dirty="0">
                <a:solidFill>
                  <a:schemeClr val="accent6">
                    <a:lumMod val="75000"/>
                  </a:schemeClr>
                </a:solidFill>
              </a:rPr>
              <a:t>Denis Diderot David Hume</a:t>
            </a:r>
          </a:p>
          <a:p>
            <a:pPr algn="r"/>
            <a:r>
              <a:rPr lang="en-US" dirty="0">
                <a:solidFill>
                  <a:schemeClr val="accent6">
                    <a:lumMod val="75000"/>
                  </a:schemeClr>
                </a:solidFill>
              </a:rPr>
              <a:t>Immanuel Kant</a:t>
            </a:r>
          </a:p>
          <a:p>
            <a:pPr algn="r"/>
            <a:r>
              <a:rPr lang="en-US" dirty="0">
                <a:solidFill>
                  <a:schemeClr val="accent6">
                    <a:lumMod val="75000"/>
                  </a:schemeClr>
                </a:solidFill>
              </a:rPr>
              <a:t>Gottfried Wilhelm Leibniz</a:t>
            </a:r>
          </a:p>
          <a:p>
            <a:pPr algn="r"/>
            <a:r>
              <a:rPr lang="en-US" dirty="0">
                <a:solidFill>
                  <a:schemeClr val="accent6">
                    <a:lumMod val="75000"/>
                  </a:schemeClr>
                </a:solidFill>
              </a:rPr>
              <a:t>John Locke</a:t>
            </a:r>
          </a:p>
          <a:p>
            <a:pPr algn="r"/>
            <a:r>
              <a:rPr lang="en-US" dirty="0">
                <a:solidFill>
                  <a:schemeClr val="accent6">
                    <a:lumMod val="75000"/>
                  </a:schemeClr>
                </a:solidFill>
              </a:rPr>
              <a:t>Montesquieu</a:t>
            </a:r>
          </a:p>
          <a:p>
            <a:pPr algn="r"/>
            <a:r>
              <a:rPr lang="en-US" dirty="0">
                <a:solidFill>
                  <a:schemeClr val="accent6">
                    <a:lumMod val="75000"/>
                  </a:schemeClr>
                </a:solidFill>
              </a:rPr>
              <a:t>Jean-Jacques Rousseau Adam Smith</a:t>
            </a:r>
          </a:p>
          <a:p>
            <a:pPr algn="r"/>
            <a:r>
              <a:rPr lang="en-US" dirty="0">
                <a:solidFill>
                  <a:schemeClr val="accent6">
                    <a:lumMod val="75000"/>
                  </a:schemeClr>
                </a:solidFill>
              </a:rPr>
              <a:t>Hugo Grotius</a:t>
            </a:r>
          </a:p>
          <a:p>
            <a:pPr algn="r"/>
            <a:r>
              <a:rPr lang="en-US" dirty="0">
                <a:solidFill>
                  <a:schemeClr val="accent6">
                    <a:lumMod val="75000"/>
                  </a:schemeClr>
                </a:solidFill>
              </a:rPr>
              <a:t>Baruch Spinoza</a:t>
            </a:r>
          </a:p>
          <a:p>
            <a:pPr algn="r"/>
            <a:r>
              <a:rPr lang="en-US" dirty="0">
                <a:solidFill>
                  <a:schemeClr val="accent6">
                    <a:lumMod val="75000"/>
                  </a:schemeClr>
                </a:solidFill>
              </a:rPr>
              <a:t>Voltaire</a:t>
            </a:r>
          </a:p>
        </p:txBody>
      </p:sp>
      <p:pic>
        <p:nvPicPr>
          <p:cNvPr id="5" name="Picture 4">
            <a:extLst>
              <a:ext uri="{FF2B5EF4-FFF2-40B4-BE49-F238E27FC236}">
                <a16:creationId xmlns:a16="http://schemas.microsoft.com/office/drawing/2014/main" id="{33DAC550-6444-4DC9-BF74-BDCBDCA941AB}"/>
              </a:ext>
            </a:extLst>
          </p:cNvPr>
          <p:cNvPicPr>
            <a:picLocks noChangeAspect="1"/>
          </p:cNvPicPr>
          <p:nvPr/>
        </p:nvPicPr>
        <p:blipFill>
          <a:blip r:embed="rId2"/>
          <a:stretch>
            <a:fillRect/>
          </a:stretch>
        </p:blipFill>
        <p:spPr>
          <a:xfrm>
            <a:off x="210532" y="1825624"/>
            <a:ext cx="2851101" cy="3848986"/>
          </a:xfrm>
          <a:prstGeom prst="rect">
            <a:avLst/>
          </a:prstGeom>
        </p:spPr>
      </p:pic>
      <p:sp>
        <p:nvSpPr>
          <p:cNvPr id="6" name="TextBox 5">
            <a:extLst>
              <a:ext uri="{FF2B5EF4-FFF2-40B4-BE49-F238E27FC236}">
                <a16:creationId xmlns:a16="http://schemas.microsoft.com/office/drawing/2014/main" id="{1ED1AA54-B07C-46BE-A402-B7D86A645903}"/>
              </a:ext>
            </a:extLst>
          </p:cNvPr>
          <p:cNvSpPr txBox="1"/>
          <p:nvPr/>
        </p:nvSpPr>
        <p:spPr>
          <a:xfrm>
            <a:off x="210532" y="5752213"/>
            <a:ext cx="3946798" cy="646331"/>
          </a:xfrm>
          <a:prstGeom prst="rect">
            <a:avLst/>
          </a:prstGeom>
          <a:noFill/>
        </p:spPr>
        <p:txBody>
          <a:bodyPr wrap="square" rtlCol="0">
            <a:spAutoFit/>
          </a:bodyPr>
          <a:lstStyle/>
          <a:p>
            <a:r>
              <a:rPr lang="en-US"/>
              <a:t>Louis XIV visiting the Académie des sciences in 1671</a:t>
            </a:r>
            <a:endParaRPr lang="en-US" dirty="0"/>
          </a:p>
        </p:txBody>
      </p:sp>
    </p:spTree>
    <p:extLst>
      <p:ext uri="{BB962C8B-B14F-4D97-AF65-F5344CB8AC3E}">
        <p14:creationId xmlns:p14="http://schemas.microsoft.com/office/powerpoint/2010/main" val="244265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20419-396D-4784-87C8-C9B286D9937F}"/>
              </a:ext>
            </a:extLst>
          </p:cNvPr>
          <p:cNvSpPr>
            <a:spLocks noGrp="1"/>
          </p:cNvSpPr>
          <p:nvPr>
            <p:ph type="title"/>
          </p:nvPr>
        </p:nvSpPr>
        <p:spPr/>
        <p:txBody>
          <a:bodyPr/>
          <a:lstStyle/>
          <a:p>
            <a:r>
              <a:rPr lang="en-US" dirty="0"/>
              <a:t>Dare to Know</a:t>
            </a:r>
          </a:p>
        </p:txBody>
      </p:sp>
      <p:sp>
        <p:nvSpPr>
          <p:cNvPr id="3" name="Content Placeholder 2">
            <a:extLst>
              <a:ext uri="{FF2B5EF4-FFF2-40B4-BE49-F238E27FC236}">
                <a16:creationId xmlns:a16="http://schemas.microsoft.com/office/drawing/2014/main" id="{A51C0C0B-67FB-4D48-A24C-FDB603D6F3C3}"/>
              </a:ext>
            </a:extLst>
          </p:cNvPr>
          <p:cNvSpPr>
            <a:spLocks noGrp="1"/>
          </p:cNvSpPr>
          <p:nvPr>
            <p:ph idx="1"/>
          </p:nvPr>
        </p:nvSpPr>
        <p:spPr/>
        <p:txBody>
          <a:bodyPr/>
          <a:lstStyle/>
          <a:p>
            <a:r>
              <a:rPr lang="en-US" dirty="0"/>
              <a:t>“Enlightenment is man's release from his self-incurred tutelage. Tutelage is man's inability to make use of his understanding without direction from another. Self-incurred is this tutelage when its cause lies not in lack of reason but in lack of resolution and courage to use it without direction from another. </a:t>
            </a:r>
            <a:r>
              <a:rPr lang="en-US" dirty="0" err="1"/>
              <a:t>Sapere</a:t>
            </a:r>
            <a:r>
              <a:rPr lang="en-US" dirty="0"/>
              <a:t> </a:t>
            </a:r>
            <a:r>
              <a:rPr lang="en-US" dirty="0" err="1"/>
              <a:t>aude</a:t>
            </a:r>
            <a:r>
              <a:rPr lang="en-US" dirty="0"/>
              <a:t>! 'Have courage to use your own reason!'- that is the motto of enlightenment.”</a:t>
            </a:r>
          </a:p>
          <a:p>
            <a:r>
              <a:rPr lang="en-US" dirty="0"/>
              <a:t>― Immanuel Kant, An Answer to the Question: What Is Enlightenment?</a:t>
            </a:r>
          </a:p>
        </p:txBody>
      </p:sp>
    </p:spTree>
    <p:extLst>
      <p:ext uri="{BB962C8B-B14F-4D97-AF65-F5344CB8AC3E}">
        <p14:creationId xmlns:p14="http://schemas.microsoft.com/office/powerpoint/2010/main" val="1704863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B858-B620-4A2A-AA78-1925861E3573}"/>
              </a:ext>
            </a:extLst>
          </p:cNvPr>
          <p:cNvSpPr>
            <a:spLocks noGrp="1"/>
          </p:cNvSpPr>
          <p:nvPr>
            <p:ph type="title"/>
          </p:nvPr>
        </p:nvSpPr>
        <p:spPr/>
        <p:txBody>
          <a:bodyPr/>
          <a:lstStyle/>
          <a:p>
            <a:r>
              <a:rPr lang="en-US" dirty="0"/>
              <a:t>Dictionaries and </a:t>
            </a:r>
            <a:r>
              <a:rPr lang="en-US" dirty="0" err="1"/>
              <a:t>Encyclopaedias</a:t>
            </a:r>
            <a:r>
              <a:rPr lang="en-US" dirty="0"/>
              <a:t> </a:t>
            </a:r>
            <a:br>
              <a:rPr lang="en-US" dirty="0"/>
            </a:br>
            <a:r>
              <a:rPr lang="en-US" i="1" dirty="0"/>
              <a:t>categorizing knowledge</a:t>
            </a:r>
            <a:endParaRPr lang="en-US" dirty="0"/>
          </a:p>
        </p:txBody>
      </p:sp>
      <p:sp>
        <p:nvSpPr>
          <p:cNvPr id="3" name="Content Placeholder 2">
            <a:extLst>
              <a:ext uri="{FF2B5EF4-FFF2-40B4-BE49-F238E27FC236}">
                <a16:creationId xmlns:a16="http://schemas.microsoft.com/office/drawing/2014/main" id="{F1A4273C-8C86-4ECA-9E1B-1D373903C6FA}"/>
              </a:ext>
            </a:extLst>
          </p:cNvPr>
          <p:cNvSpPr>
            <a:spLocks noGrp="1"/>
          </p:cNvSpPr>
          <p:nvPr>
            <p:ph idx="1"/>
          </p:nvPr>
        </p:nvSpPr>
        <p:spPr>
          <a:xfrm>
            <a:off x="2960016" y="1825625"/>
            <a:ext cx="4864231" cy="4565748"/>
          </a:xfrm>
        </p:spPr>
        <p:txBody>
          <a:bodyPr>
            <a:normAutofit/>
          </a:bodyPr>
          <a:lstStyle/>
          <a:p>
            <a:r>
              <a:rPr lang="en-US" dirty="0"/>
              <a:t>Denis Diderot: influential Enlightenment publication of the 35 volume </a:t>
            </a:r>
            <a:r>
              <a:rPr lang="en-US" i="1" dirty="0" err="1"/>
              <a:t>Encyclopédie</a:t>
            </a:r>
            <a:r>
              <a:rPr lang="en-US" dirty="0"/>
              <a:t> (Encyclopedia), 1751-1772</a:t>
            </a:r>
          </a:p>
          <a:p>
            <a:r>
              <a:rPr lang="en-US" dirty="0"/>
              <a:t>Compiled by Diderot and 150 other intellectuals and writers </a:t>
            </a:r>
            <a:r>
              <a:rPr lang="en-US" dirty="0">
                <a:sym typeface="Wingdings" panose="05000000000000000000" pitchFamily="2" charset="2"/>
              </a:rPr>
              <a:t> helped spread Enlightenment ideas around Europe and beyond.</a:t>
            </a:r>
          </a:p>
          <a:p>
            <a:r>
              <a:rPr lang="en-US" dirty="0"/>
              <a:t>Also published </a:t>
            </a:r>
            <a:r>
              <a:rPr lang="en-US" i="1" dirty="0" err="1"/>
              <a:t>Dictionnaire</a:t>
            </a:r>
            <a:r>
              <a:rPr lang="en-US" i="1" dirty="0"/>
              <a:t> </a:t>
            </a:r>
            <a:r>
              <a:rPr lang="en-US" i="1" dirty="0" err="1"/>
              <a:t>philosophique</a:t>
            </a:r>
            <a:r>
              <a:rPr lang="en-US" i="1" dirty="0"/>
              <a:t> </a:t>
            </a:r>
            <a:r>
              <a:rPr lang="en-US" dirty="0"/>
              <a:t>(Philosophical Dictionary; 1764)</a:t>
            </a:r>
          </a:p>
        </p:txBody>
      </p:sp>
      <p:sp>
        <p:nvSpPr>
          <p:cNvPr id="4" name="TextBox 3">
            <a:extLst>
              <a:ext uri="{FF2B5EF4-FFF2-40B4-BE49-F238E27FC236}">
                <a16:creationId xmlns:a16="http://schemas.microsoft.com/office/drawing/2014/main" id="{99914489-90A7-4564-B447-0CA980995526}"/>
              </a:ext>
            </a:extLst>
          </p:cNvPr>
          <p:cNvSpPr txBox="1"/>
          <p:nvPr/>
        </p:nvSpPr>
        <p:spPr>
          <a:xfrm>
            <a:off x="8191891" y="1825625"/>
            <a:ext cx="3591613" cy="4524315"/>
          </a:xfrm>
          <a:prstGeom prst="rect">
            <a:avLst/>
          </a:prstGeom>
          <a:noFill/>
        </p:spPr>
        <p:txBody>
          <a:bodyPr wrap="square" rtlCol="0">
            <a:spAutoFit/>
          </a:bodyPr>
          <a:lstStyle/>
          <a:p>
            <a:r>
              <a:rPr lang="en-US" dirty="0"/>
              <a:t>Hume's </a:t>
            </a:r>
            <a:r>
              <a:rPr lang="en-US" i="1" dirty="0"/>
              <a:t>A Treatise of Human Nature </a:t>
            </a:r>
            <a:r>
              <a:rPr lang="en-US" dirty="0"/>
              <a:t>(1740)</a:t>
            </a:r>
          </a:p>
          <a:p>
            <a:endParaRPr lang="en-US" dirty="0"/>
          </a:p>
          <a:p>
            <a:r>
              <a:rPr lang="en-US" dirty="0"/>
              <a:t>Montesquieu's </a:t>
            </a:r>
            <a:r>
              <a:rPr lang="en-US" i="1" dirty="0"/>
              <a:t>The Spirit of the Laws </a:t>
            </a:r>
            <a:r>
              <a:rPr lang="en-US" dirty="0"/>
              <a:t>(1748)</a:t>
            </a:r>
          </a:p>
          <a:p>
            <a:endParaRPr lang="en-US" dirty="0"/>
          </a:p>
          <a:p>
            <a:r>
              <a:rPr lang="en-US" dirty="0"/>
              <a:t>Rousseau's </a:t>
            </a:r>
            <a:r>
              <a:rPr lang="en-US" i="1" dirty="0"/>
              <a:t>Discourse on Inequality </a:t>
            </a:r>
            <a:r>
              <a:rPr lang="en-US" dirty="0"/>
              <a:t>(1754) and </a:t>
            </a:r>
            <a:r>
              <a:rPr lang="en-US" i="1" dirty="0"/>
              <a:t>The Social Contract </a:t>
            </a:r>
            <a:r>
              <a:rPr lang="en-US" dirty="0"/>
              <a:t>(1762)</a:t>
            </a:r>
          </a:p>
          <a:p>
            <a:endParaRPr lang="en-US" dirty="0"/>
          </a:p>
          <a:p>
            <a:r>
              <a:rPr lang="en-US" dirty="0"/>
              <a:t>Adam Smith's </a:t>
            </a:r>
            <a:r>
              <a:rPr lang="en-US" i="1" dirty="0"/>
              <a:t>The Theory of Moral Sentiments </a:t>
            </a:r>
            <a:r>
              <a:rPr lang="en-US" dirty="0"/>
              <a:t>(1759) and </a:t>
            </a:r>
            <a:r>
              <a:rPr lang="en-US" i="1" dirty="0"/>
              <a:t>The Wealth of Nations</a:t>
            </a:r>
            <a:r>
              <a:rPr lang="en-US" dirty="0"/>
              <a:t> (1776)</a:t>
            </a:r>
          </a:p>
          <a:p>
            <a:endParaRPr lang="en-US" dirty="0"/>
          </a:p>
          <a:p>
            <a:r>
              <a:rPr lang="en-US" dirty="0"/>
              <a:t>Kant's </a:t>
            </a:r>
            <a:r>
              <a:rPr lang="en-US" i="1" dirty="0"/>
              <a:t>Critique of Pure Reason </a:t>
            </a:r>
            <a:r>
              <a:rPr lang="en-US" dirty="0"/>
              <a:t>(1781).</a:t>
            </a:r>
          </a:p>
        </p:txBody>
      </p:sp>
      <p:pic>
        <p:nvPicPr>
          <p:cNvPr id="3074" name="Picture 2" descr="https://external-content.duckduckgo.com/iu/?u=https%3A%2F%2Fusercontent2.hubstatic.com%2F5601025_f520.jpg&amp;f=1&amp;nofb=1">
            <a:extLst>
              <a:ext uri="{FF2B5EF4-FFF2-40B4-BE49-F238E27FC236}">
                <a16:creationId xmlns:a16="http://schemas.microsoft.com/office/drawing/2014/main" id="{971C0CF3-21B6-4192-9380-DA028218B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88" y="1784192"/>
            <a:ext cx="2705628" cy="4565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75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4F5C1-6301-4A34-BEF8-41D3BBAC4835}"/>
              </a:ext>
            </a:extLst>
          </p:cNvPr>
          <p:cNvSpPr>
            <a:spLocks noGrp="1"/>
          </p:cNvSpPr>
          <p:nvPr>
            <p:ph type="title"/>
          </p:nvPr>
        </p:nvSpPr>
        <p:spPr/>
        <p:txBody>
          <a:bodyPr/>
          <a:lstStyle/>
          <a:p>
            <a:r>
              <a:rPr lang="en-US" dirty="0"/>
              <a:t>Enlightenment and political influence</a:t>
            </a:r>
          </a:p>
        </p:txBody>
      </p:sp>
      <p:sp>
        <p:nvSpPr>
          <p:cNvPr id="3" name="Content Placeholder 2">
            <a:extLst>
              <a:ext uri="{FF2B5EF4-FFF2-40B4-BE49-F238E27FC236}">
                <a16:creationId xmlns:a16="http://schemas.microsoft.com/office/drawing/2014/main" id="{0E6F4FE7-63E4-433B-BD13-784BF5E0591D}"/>
              </a:ext>
            </a:extLst>
          </p:cNvPr>
          <p:cNvSpPr>
            <a:spLocks noGrp="1"/>
          </p:cNvSpPr>
          <p:nvPr>
            <p:ph idx="1"/>
          </p:nvPr>
        </p:nvSpPr>
        <p:spPr>
          <a:xfrm>
            <a:off x="4417" y="1737360"/>
            <a:ext cx="6400801" cy="4491271"/>
          </a:xfrm>
        </p:spPr>
        <p:txBody>
          <a:bodyPr>
            <a:normAutofit fontScale="85000" lnSpcReduction="10000"/>
          </a:bodyPr>
          <a:lstStyle/>
          <a:p>
            <a:r>
              <a:rPr lang="en-US" dirty="0"/>
              <a:t>Enlightenment philosophy very influential in European politics</a:t>
            </a:r>
          </a:p>
          <a:p>
            <a:r>
              <a:rPr lang="en-US" dirty="0"/>
              <a:t>European rulers sought to apply Enlightenment political thought regarding religious and political tolerance (enlightened absolutism)</a:t>
            </a:r>
          </a:p>
          <a:p>
            <a:pPr lvl="1"/>
            <a:r>
              <a:rPr lang="en-US" dirty="0"/>
              <a:t>Catherine II of Russia</a:t>
            </a:r>
          </a:p>
          <a:p>
            <a:pPr lvl="1"/>
            <a:r>
              <a:rPr lang="en-US" dirty="0"/>
              <a:t>Joseph II of Austria</a:t>
            </a:r>
          </a:p>
          <a:p>
            <a:pPr lvl="1"/>
            <a:r>
              <a:rPr lang="en-US" dirty="0"/>
              <a:t>Frederick II of Prussia</a:t>
            </a:r>
          </a:p>
          <a:p>
            <a:r>
              <a:rPr lang="en-US" dirty="0"/>
              <a:t>Also the case with political figureheads behind the American Revolution:</a:t>
            </a:r>
          </a:p>
          <a:p>
            <a:pPr lvl="1"/>
            <a:r>
              <a:rPr lang="en-US" dirty="0"/>
              <a:t>Benjamin Franklin repeatedly visited Europe </a:t>
            </a:r>
            <a:r>
              <a:rPr lang="en-US" dirty="0">
                <a:sym typeface="Wingdings" panose="05000000000000000000" pitchFamily="2" charset="2"/>
              </a:rPr>
              <a:t> actively participated to political and scientific debate  brought ideas back to Philadelphia</a:t>
            </a:r>
          </a:p>
          <a:p>
            <a:pPr lvl="1"/>
            <a:r>
              <a:rPr lang="en-US" dirty="0"/>
              <a:t>Thomas Jefferson followed European Enlightenment ideas closely </a:t>
            </a:r>
            <a:r>
              <a:rPr lang="en-US" dirty="0">
                <a:sym typeface="Wingdings" panose="05000000000000000000" pitchFamily="2" charset="2"/>
              </a:rPr>
              <a:t> incorporated some of the language of the Enlightenment into the Declaration of Independence</a:t>
            </a:r>
          </a:p>
          <a:p>
            <a:pPr lvl="1"/>
            <a:r>
              <a:rPr lang="en-US" dirty="0"/>
              <a:t>James Madison took Enlightenment language and ideas and incorporated them into the US Constitution’s framing in 1787</a:t>
            </a:r>
          </a:p>
          <a:p>
            <a:r>
              <a:rPr lang="en-US" dirty="0"/>
              <a:t>French Revolution of 1789: Ideas of the Enlightenment played an important role</a:t>
            </a:r>
          </a:p>
        </p:txBody>
      </p:sp>
      <p:pic>
        <p:nvPicPr>
          <p:cNvPr id="4098" name="Picture 2" descr="https://upload.wikimedia.org/wikipedia/commons/thumb/f/f9/Declaration_of_Independence_%281819%29%2C_by_John_Trumbull.jpg/1280px-Declaration_of_Independence_%281819%29%2C_by_John_Trumbull.jpg">
            <a:extLst>
              <a:ext uri="{FF2B5EF4-FFF2-40B4-BE49-F238E27FC236}">
                <a16:creationId xmlns:a16="http://schemas.microsoft.com/office/drawing/2014/main" id="{7EED2929-EDF7-4F12-9EE7-314A39215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218" y="2313645"/>
            <a:ext cx="4919528" cy="323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72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72A9-4F13-4DA7-BAC8-11307A00AABD}"/>
              </a:ext>
            </a:extLst>
          </p:cNvPr>
          <p:cNvSpPr>
            <a:spLocks noGrp="1"/>
          </p:cNvSpPr>
          <p:nvPr>
            <p:ph type="title"/>
          </p:nvPr>
        </p:nvSpPr>
        <p:spPr/>
        <p:txBody>
          <a:bodyPr/>
          <a:lstStyle/>
          <a:p>
            <a:r>
              <a:rPr lang="en-US" dirty="0"/>
              <a:t>René Descartes’s rationalist philosophy and skepticism </a:t>
            </a:r>
          </a:p>
        </p:txBody>
      </p:sp>
      <p:sp>
        <p:nvSpPr>
          <p:cNvPr id="3" name="Content Placeholder 2">
            <a:extLst>
              <a:ext uri="{FF2B5EF4-FFF2-40B4-BE49-F238E27FC236}">
                <a16:creationId xmlns:a16="http://schemas.microsoft.com/office/drawing/2014/main" id="{A6560C87-6811-401D-AFC9-1824B6C8023F}"/>
              </a:ext>
            </a:extLst>
          </p:cNvPr>
          <p:cNvSpPr>
            <a:spLocks noGrp="1"/>
          </p:cNvSpPr>
          <p:nvPr>
            <p:ph idx="1"/>
          </p:nvPr>
        </p:nvSpPr>
        <p:spPr>
          <a:xfrm>
            <a:off x="5582092" y="1845734"/>
            <a:ext cx="5573587" cy="4023360"/>
          </a:xfrm>
        </p:spPr>
        <p:txBody>
          <a:bodyPr>
            <a:normAutofit lnSpcReduction="10000"/>
          </a:bodyPr>
          <a:lstStyle/>
          <a:p>
            <a:r>
              <a:rPr lang="en-US" dirty="0"/>
              <a:t>Rationality of Descartes laid the foundation for Enlightenment philosophy and tendency of thought</a:t>
            </a:r>
          </a:p>
          <a:p>
            <a:pPr lvl="1"/>
            <a:r>
              <a:rPr lang="en-US" dirty="0"/>
              <a:t>Wanted to create a secure metaphysical foundation for the sciences</a:t>
            </a:r>
          </a:p>
          <a:p>
            <a:pPr lvl="1"/>
            <a:r>
              <a:rPr lang="en-US" dirty="0"/>
              <a:t>Was not successful because his skepticism and method of doubt led to the further solidification of dualism: the separation of mind and matter.</a:t>
            </a:r>
          </a:p>
          <a:p>
            <a:r>
              <a:rPr lang="en-US" dirty="0"/>
              <a:t>Skepticism later refined by John Locke's </a:t>
            </a:r>
            <a:r>
              <a:rPr lang="en-US" i="1" dirty="0"/>
              <a:t>Essay Concerning Human Understanding </a:t>
            </a:r>
            <a:r>
              <a:rPr lang="en-US" dirty="0"/>
              <a:t>(1690) and David Hume's writings in the 1740s.</a:t>
            </a:r>
          </a:p>
          <a:p>
            <a:r>
              <a:rPr lang="en-US" dirty="0"/>
              <a:t>Spinoza challenged Descartes’s dualism </a:t>
            </a:r>
            <a:r>
              <a:rPr lang="en-US" dirty="0">
                <a:sym typeface="Wingdings" panose="05000000000000000000" pitchFamily="2" charset="2"/>
              </a:rPr>
              <a:t> Spinoza had unshakable assertion of the unity of all matter in his </a:t>
            </a:r>
            <a:r>
              <a:rPr lang="en-US" i="1" dirty="0" err="1"/>
              <a:t>Tractatus</a:t>
            </a:r>
            <a:r>
              <a:rPr lang="en-US" dirty="0"/>
              <a:t> (1670) and </a:t>
            </a:r>
            <a:r>
              <a:rPr lang="en-US" i="1" dirty="0"/>
              <a:t>Ethics</a:t>
            </a:r>
            <a:r>
              <a:rPr lang="en-US" dirty="0"/>
              <a:t> (1677).</a:t>
            </a:r>
          </a:p>
        </p:txBody>
      </p:sp>
      <p:pic>
        <p:nvPicPr>
          <p:cNvPr id="6146" name="Picture 2" descr="René Déscartes Biography - Childhood, Life Achievements &amp; Timeline">
            <a:extLst>
              <a:ext uri="{FF2B5EF4-FFF2-40B4-BE49-F238E27FC236}">
                <a16:creationId xmlns:a16="http://schemas.microsoft.com/office/drawing/2014/main" id="{F95EE5C1-F1D2-4A17-8C4C-F82120754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73" y="1845734"/>
            <a:ext cx="5243977" cy="436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53876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91</TotalTime>
  <Words>1121</Words>
  <Application>Microsoft Office PowerPoint</Application>
  <PresentationFormat>Widescreen</PresentationFormat>
  <Paragraphs>92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Retrospect</vt:lpstr>
      <vt:lpstr>Enlightenment Philosophy</vt:lpstr>
      <vt:lpstr>Age of Enlightenment</vt:lpstr>
      <vt:lpstr>Dating</vt:lpstr>
      <vt:lpstr>The circulation of new intellectual thought</vt:lpstr>
      <vt:lpstr>Enlightenment tendencies</vt:lpstr>
      <vt:lpstr>Dare to Know</vt:lpstr>
      <vt:lpstr>Dictionaries and Encyclopaedias  categorizing knowledge</vt:lpstr>
      <vt:lpstr>Enlightenment and political influence</vt:lpstr>
      <vt:lpstr>René Descartes’s rationalist philosophy and skepticism </vt:lpstr>
      <vt:lpstr>Moderate and radical Enlightenment</vt:lpstr>
      <vt:lpstr>John Locke  on Religion</vt:lpstr>
      <vt:lpstr>Enlightenment and Paris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Spoto</dc:creator>
  <cp:lastModifiedBy>Stephanie Spoto</cp:lastModifiedBy>
  <cp:revision>17</cp:revision>
  <dcterms:created xsi:type="dcterms:W3CDTF">2021-10-14T13:37:06Z</dcterms:created>
  <dcterms:modified xsi:type="dcterms:W3CDTF">2021-10-14T15:08:56Z</dcterms:modified>
</cp:coreProperties>
</file>